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7671" autoAdjust="0"/>
    <p:restoredTop sz="94660"/>
  </p:normalViewPr>
  <p:slideViewPr>
    <p:cSldViewPr>
      <p:cViewPr varScale="1">
        <p:scale>
          <a:sx n="88" d="100"/>
          <a:sy n="88" d="100"/>
        </p:scale>
        <p:origin x="-79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AD8F4C-AC82-419B-BF20-932DB83C57FB}" type="datetimeFigureOut">
              <a:rPr lang="en-US" smtClean="0"/>
              <a:pPr/>
              <a:t>8/4/2009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CB8F6-4E32-463F-8AA6-B3F6F123ACDD}"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12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13</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C1ACB8F6-4E32-463F-8AA6-B3F6F123ACDD}"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2C99A96F-1312-4F55-9E04-805166CD3DC0}"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2C99A96F-1312-4F55-9E04-805166CD3DC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0AC95F-A666-4A4D-A554-F185D685A183}" type="datetimeFigureOut">
              <a:rPr lang="en-US" smtClean="0"/>
              <a:pPr/>
              <a:t>8/4/2009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99A96F-1312-4F55-9E04-805166CD3DC0}"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80AC95F-A666-4A4D-A554-F185D685A183}" type="datetimeFigureOut">
              <a:rPr lang="en-US" smtClean="0"/>
              <a:pPr/>
              <a:t>8/4/2009</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C99A96F-1312-4F55-9E04-805166CD3DC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357166"/>
            <a:ext cx="8072494" cy="2428892"/>
          </a:xfrm>
        </p:spPr>
        <p:txBody>
          <a:bodyPr>
            <a:noAutofit/>
          </a:bodyPr>
          <a:lstStyle/>
          <a:p>
            <a:r>
              <a:rPr lang="en-US" sz="13000" dirty="0" smtClean="0">
                <a:solidFill>
                  <a:schemeClr val="tx1"/>
                </a:solidFill>
              </a:rPr>
              <a:t>GLUCOSE</a:t>
            </a:r>
            <a:endParaRPr lang="en-US" sz="13000" dirty="0">
              <a:solidFill>
                <a:schemeClr val="tx1"/>
              </a:solidFill>
            </a:endParaRPr>
          </a:p>
        </p:txBody>
      </p:sp>
      <p:sp>
        <p:nvSpPr>
          <p:cNvPr id="13314" name="AutoShape 2" descr="http://au.wrs.yahoo.com/_ylt=A0S0zu9Q7GhKKHIBc5cW5gt./SIG=1243i4979/EXP=1248476624/**http%3A/www.this-magic-sea.com/IMAGES/GLUCOSE.GIF"/>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3316" name="AutoShape 4" descr="http://au.wrs.yahoo.com/_ylt=A0S0zu9Q7GhKKHIBc5cW5gt./SIG=1243i4979/EXP=1248476624/**http%3A/www.this-magic-sea.com/IMAGES/GLUCOSE.GIF"/>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3318" name="AutoShape 6" descr="http://au.wrs.yahoo.com/_ylt=A0S0zu_C7GhKeGsBqA8W5gt./SIG=129juok0h/EXP=1248476738/**http%3A/library.thinkquest.org/11226/image/glucos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8" name="Picture 7" descr="untitled.bmp"/>
          <p:cNvPicPr>
            <a:picLocks noChangeAspect="1"/>
          </p:cNvPicPr>
          <p:nvPr/>
        </p:nvPicPr>
        <p:blipFill>
          <a:blip r:embed="rId3"/>
          <a:stretch>
            <a:fillRect/>
          </a:stretch>
        </p:blipFill>
        <p:spPr>
          <a:xfrm>
            <a:off x="6715140" y="3571876"/>
            <a:ext cx="1871659" cy="2357454"/>
          </a:xfrm>
          <a:prstGeom prst="rect">
            <a:avLst/>
          </a:prstGeom>
        </p:spPr>
      </p:pic>
      <p:pic>
        <p:nvPicPr>
          <p:cNvPr id="9" name="Picture 8" descr="untitled1.bmp"/>
          <p:cNvPicPr>
            <a:picLocks noChangeAspect="1"/>
          </p:cNvPicPr>
          <p:nvPr/>
        </p:nvPicPr>
        <p:blipFill>
          <a:blip r:embed="rId4"/>
          <a:stretch>
            <a:fillRect/>
          </a:stretch>
        </p:blipFill>
        <p:spPr>
          <a:xfrm>
            <a:off x="500034" y="3643314"/>
            <a:ext cx="2370730" cy="2214578"/>
          </a:xfrm>
          <a:prstGeom prst="rect">
            <a:avLst/>
          </a:prstGeom>
        </p:spPr>
      </p:pic>
      <p:pic>
        <p:nvPicPr>
          <p:cNvPr id="11" name="Picture 10" descr="untitledm,cjg.bmp"/>
          <p:cNvPicPr/>
          <p:nvPr/>
        </p:nvPicPr>
        <p:blipFill>
          <a:blip r:embed="rId5"/>
          <a:stretch>
            <a:fillRect/>
          </a:stretch>
        </p:blipFill>
        <p:spPr>
          <a:xfrm>
            <a:off x="3357554" y="3357562"/>
            <a:ext cx="2714644" cy="2857520"/>
          </a:xfrm>
          <a:prstGeom prst="rect">
            <a:avLst/>
          </a:prstGeom>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normAutofit fontScale="90000"/>
          </a:bodyPr>
          <a:lstStyle/>
          <a:p>
            <a:r>
              <a:rPr lang="en-US" sz="6000" dirty="0" smtClean="0"/>
              <a:t>Pancreas Receptors</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algn="ctr">
              <a:buNone/>
            </a:pPr>
            <a:r>
              <a:rPr lang="en-US" dirty="0" smtClean="0"/>
              <a:t>The receptors of the pancreas are in charge for controlling the glucose levels in the bloodstream.</a:t>
            </a:r>
          </a:p>
          <a:p>
            <a:pPr algn="ctr">
              <a:buNone/>
            </a:pPr>
            <a:r>
              <a:rPr lang="en-US" dirty="0" smtClean="0"/>
              <a:t>Two types of cells release two different hormones from the pancreas, insulin and glucagon. These hormones target the liver, one or the other depending on the glucose concentration. </a:t>
            </a:r>
          </a:p>
          <a:p>
            <a:pPr algn="ctr">
              <a:buNone/>
            </a:pPr>
            <a:endParaRPr lang="en-US" dirty="0" smtClean="0"/>
          </a:p>
          <a:p>
            <a:pPr algn="ctr">
              <a:buNone/>
            </a:pPr>
            <a:r>
              <a:rPr lang="en-US" dirty="0" smtClean="0"/>
              <a:t>When glucose levels increase, less glucagon and more insulin is released by the pancreas and targets the liver . In cases where glucose levels decrease, less insulin and more glucagon is released by the pancreas and targets the liver </a:t>
            </a:r>
          </a:p>
          <a:p>
            <a:endParaRPr lang="en-US" dirty="0"/>
          </a:p>
        </p:txBody>
      </p:sp>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dirty="0" smtClean="0"/>
              <a:t>The Liver</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lgn="ctr">
              <a:buNone/>
            </a:pPr>
            <a:r>
              <a:rPr lang="en-US" dirty="0" smtClean="0"/>
              <a:t>The liver acts as a storage place for glycogen, the storage form of glucose. When  glycogen or insulin  hormones aim for the liver, the following occurs;</a:t>
            </a:r>
          </a:p>
          <a:p>
            <a:pPr algn="ctr">
              <a:buNone/>
            </a:pPr>
            <a:endParaRPr lang="en-US" dirty="0" smtClean="0"/>
          </a:p>
          <a:p>
            <a:pPr lvl="0" algn="ctr">
              <a:buNone/>
            </a:pPr>
            <a:r>
              <a:rPr lang="en-US" b="1" dirty="0" smtClean="0"/>
              <a:t>Insulin</a:t>
            </a:r>
            <a:r>
              <a:rPr lang="en-US" dirty="0" smtClean="0"/>
              <a:t> - Insulin is released to the increase of glucose levels, therefore it converts the glucose into glycogen, which is stored in the liver to be used in a later date.</a:t>
            </a:r>
          </a:p>
          <a:p>
            <a:pPr lvl="0">
              <a:buNone/>
            </a:pPr>
            <a:r>
              <a:rPr lang="en-US" b="1" dirty="0" smtClean="0"/>
              <a:t>Glucagon</a:t>
            </a:r>
            <a:r>
              <a:rPr lang="en-US" dirty="0" smtClean="0"/>
              <a:t> -  Glucagon is released as a result of a decrease in glucose levels, and promotes the conversion of glycogen into glucose, where the lack glucose can be made up for by the new supply of glucose brought about from glycogen.</a:t>
            </a:r>
          </a:p>
          <a:p>
            <a:endParaRPr lang="en-US" dirty="0"/>
          </a:p>
        </p:txBody>
      </p:sp>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BLOOD GLUCOSE</a:t>
            </a:r>
            <a:endParaRPr lang="en-US" sz="6600" dirty="0"/>
          </a:p>
        </p:txBody>
      </p:sp>
      <p:sp>
        <p:nvSpPr>
          <p:cNvPr id="3" name="Content Placeholder 2"/>
          <p:cNvSpPr>
            <a:spLocks noGrp="1"/>
          </p:cNvSpPr>
          <p:nvPr>
            <p:ph idx="1"/>
          </p:nvPr>
        </p:nvSpPr>
        <p:spPr/>
        <p:txBody>
          <a:bodyPr/>
          <a:lstStyle/>
          <a:p>
            <a:pPr algn="ctr">
              <a:buNone/>
            </a:pPr>
            <a:r>
              <a:rPr lang="en-US" sz="2400" dirty="0" smtClean="0"/>
              <a:t>The amount of glucose in your blood is carefully controlled. Again, this uses the hormonal system. The hormones responsible for regulating blood glucose are produced in the </a:t>
            </a:r>
            <a:r>
              <a:rPr lang="en-US" sz="2400" b="1" dirty="0" smtClean="0"/>
              <a:t>pancreas</a:t>
            </a:r>
            <a:r>
              <a:rPr lang="en-US" sz="2400" dirty="0" smtClean="0"/>
              <a:t> in particular areas called </a:t>
            </a:r>
            <a:r>
              <a:rPr lang="en-US" sz="2400" b="1" dirty="0" smtClean="0"/>
              <a:t>Islets of Langerhans</a:t>
            </a:r>
            <a:r>
              <a:rPr lang="en-US" sz="2400" dirty="0" smtClean="0"/>
              <a:t>.</a:t>
            </a:r>
          </a:p>
          <a:p>
            <a:pPr>
              <a:buNone/>
            </a:pPr>
            <a:endParaRPr lang="en-US" dirty="0"/>
          </a:p>
        </p:txBody>
      </p:sp>
      <p:pic>
        <p:nvPicPr>
          <p:cNvPr id="4" name="Picture 3" descr="spaceball.bmp"/>
          <p:cNvPicPr>
            <a:picLocks noChangeAspect="1"/>
          </p:cNvPicPr>
          <p:nvPr/>
        </p:nvPicPr>
        <p:blipFill>
          <a:blip r:embed="rId3"/>
          <a:stretch>
            <a:fillRect/>
          </a:stretch>
        </p:blipFill>
        <p:spPr>
          <a:xfrm>
            <a:off x="4567237" y="3424237"/>
            <a:ext cx="9525" cy="9525"/>
          </a:xfrm>
          <a:prstGeom prst="rect">
            <a:avLst/>
          </a:prstGeom>
        </p:spPr>
      </p:pic>
      <p:pic>
        <p:nvPicPr>
          <p:cNvPr id="5" name="Picture 4" descr="the islets of langerhans"/>
          <p:cNvPicPr/>
          <p:nvPr/>
        </p:nvPicPr>
        <p:blipFill>
          <a:blip r:embed="rId4"/>
          <a:srcRect/>
          <a:stretch>
            <a:fillRect/>
          </a:stretch>
        </p:blipFill>
        <p:spPr bwMode="auto">
          <a:xfrm>
            <a:off x="2857488" y="3643314"/>
            <a:ext cx="3333750" cy="271462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noAutofit/>
          </a:bodyPr>
          <a:lstStyle/>
          <a:p>
            <a:r>
              <a:rPr lang="en-US" sz="4400" dirty="0" smtClean="0">
                <a:solidFill>
                  <a:schemeClr val="accent6">
                    <a:lumMod val="75000"/>
                  </a:schemeClr>
                </a:solidFill>
              </a:rPr>
              <a:t>DEFINITION OF HOMEOSTASIS</a:t>
            </a:r>
            <a:endParaRPr lang="en-US" sz="4400" dirty="0">
              <a:solidFill>
                <a:schemeClr val="accent6">
                  <a:lumMod val="75000"/>
                </a:schemeClr>
              </a:solidFill>
            </a:endParaRPr>
          </a:p>
        </p:txBody>
      </p:sp>
      <p:sp>
        <p:nvSpPr>
          <p:cNvPr id="3" name="Content Placeholder 2"/>
          <p:cNvSpPr>
            <a:spLocks noGrp="1"/>
          </p:cNvSpPr>
          <p:nvPr>
            <p:ph idx="1"/>
          </p:nvPr>
        </p:nvSpPr>
        <p:spPr>
          <a:xfrm>
            <a:off x="428596" y="2000240"/>
            <a:ext cx="8229600" cy="4709160"/>
          </a:xfrm>
        </p:spPr>
        <p:txBody>
          <a:bodyPr>
            <a:normAutofit/>
          </a:bodyPr>
          <a:lstStyle/>
          <a:p>
            <a:pPr algn="ctr">
              <a:buNone/>
            </a:pPr>
            <a:r>
              <a:rPr lang="en-US" sz="3200" dirty="0" smtClean="0"/>
              <a:t>This  is the tendency to maintain stability or uniformity in an organism’s internal environment. An internal balance is maintained of body temperature and of chemicals such as water , glucose , urea salts carbon dioxide homeostasis involves both the nervous and endocrine systems.</a:t>
            </a:r>
            <a:endParaRPr lang="en-US" sz="3200" dirty="0"/>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714356"/>
            <a:ext cx="8229600" cy="1143000"/>
          </a:xfrm>
        </p:spPr>
        <p:txBody>
          <a:bodyPr/>
          <a:lstStyle/>
          <a:p>
            <a:r>
              <a:rPr lang="en-US" dirty="0" smtClean="0"/>
              <a:t>DEFINITION OF GLUCOSE</a:t>
            </a:r>
            <a:endParaRPr lang="en-US" dirty="0"/>
          </a:p>
        </p:txBody>
      </p:sp>
      <p:sp>
        <p:nvSpPr>
          <p:cNvPr id="3" name="Content Placeholder 2"/>
          <p:cNvSpPr>
            <a:spLocks noGrp="1"/>
          </p:cNvSpPr>
          <p:nvPr>
            <p:ph idx="1"/>
          </p:nvPr>
        </p:nvSpPr>
        <p:spPr/>
        <p:txBody>
          <a:bodyPr/>
          <a:lstStyle/>
          <a:p>
            <a:pPr algn="ctr"/>
            <a:endParaRPr lang="en-US" dirty="0" smtClean="0"/>
          </a:p>
          <a:p>
            <a:pPr algn="ctr">
              <a:buNone/>
            </a:pPr>
            <a:r>
              <a:rPr lang="en-US" dirty="0" smtClean="0"/>
              <a:t>The simple sugar that serves as the main source of energy in the body. Glucose is the principal sugar the body makes. The body makes glucose from proteins, fats and, in largest part, carbohydrates. Glucose is carried to each cell through the bloodstream. Cells, however, cannot use glucose without the help of insulin. Glucose is also known as dextrose.</a:t>
            </a:r>
            <a:endParaRPr lang="en-US" dirty="0"/>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428604"/>
            <a:ext cx="8229600" cy="1143000"/>
          </a:xfrm>
        </p:spPr>
        <p:txBody>
          <a:bodyPr>
            <a:normAutofit fontScale="90000"/>
          </a:bodyPr>
          <a:lstStyle/>
          <a:p>
            <a:r>
              <a:rPr lang="en-US" dirty="0" smtClean="0"/>
              <a:t>NEGATIVE FEEDBACK </a:t>
            </a:r>
            <a:br>
              <a:rPr lang="en-US" dirty="0" smtClean="0"/>
            </a:br>
            <a:r>
              <a:rPr lang="en-US" dirty="0" smtClean="0"/>
              <a:t>CONTROL</a:t>
            </a:r>
            <a:endParaRPr lang="en-US" dirty="0"/>
          </a:p>
        </p:txBody>
      </p:sp>
      <p:sp>
        <p:nvSpPr>
          <p:cNvPr id="3" name="Content Placeholder 2"/>
          <p:cNvSpPr>
            <a:spLocks noGrp="1"/>
          </p:cNvSpPr>
          <p:nvPr>
            <p:ph idx="1"/>
          </p:nvPr>
        </p:nvSpPr>
        <p:spPr/>
        <p:txBody>
          <a:bodyPr>
            <a:normAutofit/>
          </a:bodyPr>
          <a:lstStyle/>
          <a:p>
            <a:pPr algn="ctr">
              <a:buNone/>
            </a:pPr>
            <a:endParaRPr lang="en-US" sz="1900" dirty="0" smtClean="0"/>
          </a:p>
          <a:p>
            <a:pPr algn="ctr">
              <a:buNone/>
            </a:pPr>
            <a:r>
              <a:rPr lang="en-US" sz="1900" dirty="0" smtClean="0"/>
              <a:t>In animals such as ourselves, the internal environment of our bodies must have certain conditions within a tolerance level to continue the healthy functioning of our body. This is done by a process called negative feedback control, where different receptors and effectors bring about a reaction to make sure that such conditions remain under control.</a:t>
            </a:r>
          </a:p>
          <a:p>
            <a:pPr algn="ctr">
              <a:buNone/>
            </a:pPr>
            <a:endParaRPr lang="en-US" sz="1900" dirty="0" smtClean="0"/>
          </a:p>
          <a:p>
            <a:pPr algn="ctr">
              <a:buNone/>
            </a:pPr>
            <a:endParaRPr lang="en-US" sz="1900" dirty="0" smtClean="0"/>
          </a:p>
        </p:txBody>
      </p:sp>
      <p:pic>
        <p:nvPicPr>
          <p:cNvPr id="4" name="Picture 3" descr="Principle of Negative Feedback Control"/>
          <p:cNvPicPr/>
          <p:nvPr/>
        </p:nvPicPr>
        <p:blipFill>
          <a:blip r:embed="rId3"/>
          <a:srcRect/>
          <a:stretch>
            <a:fillRect/>
          </a:stretch>
        </p:blipFill>
        <p:spPr bwMode="auto">
          <a:xfrm>
            <a:off x="1785918" y="4000504"/>
            <a:ext cx="6215106" cy="2214578"/>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642918"/>
            <a:ext cx="8229600" cy="1143000"/>
          </a:xfrm>
        </p:spPr>
        <p:txBody>
          <a:bodyPr>
            <a:noAutofit/>
          </a:bodyPr>
          <a:lstStyle/>
          <a:p>
            <a:r>
              <a:rPr lang="en-US" sz="4000" dirty="0" smtClean="0"/>
              <a:t>POSITIVE AND NEGATIVE FEEDBACK</a:t>
            </a:r>
            <a:endParaRPr lang="en-US" sz="4000" dirty="0"/>
          </a:p>
        </p:txBody>
      </p:sp>
      <p:sp>
        <p:nvSpPr>
          <p:cNvPr id="3" name="Content Placeholder 2"/>
          <p:cNvSpPr>
            <a:spLocks noGrp="1"/>
          </p:cNvSpPr>
          <p:nvPr>
            <p:ph idx="1"/>
          </p:nvPr>
        </p:nvSpPr>
        <p:spPr>
          <a:xfrm>
            <a:off x="428596" y="2148840"/>
            <a:ext cx="8229600" cy="4709160"/>
          </a:xfrm>
        </p:spPr>
        <p:txBody>
          <a:bodyPr>
            <a:normAutofit/>
          </a:bodyPr>
          <a:lstStyle/>
          <a:p>
            <a:pPr>
              <a:buNone/>
            </a:pPr>
            <a:r>
              <a:rPr lang="en-US" dirty="0" smtClean="0"/>
              <a:t>Negative Feedback Mechanisms: </a:t>
            </a:r>
          </a:p>
          <a:p>
            <a:pPr>
              <a:buNone/>
            </a:pPr>
            <a:r>
              <a:rPr lang="en-US" sz="2000" dirty="0" smtClean="0"/>
              <a:t>Are the most common they are stimulus response mechanisms in which the response produced decreases the original stimulus. When the body sweats it cools the body down to its preferred temperature to 37 degrees. </a:t>
            </a:r>
          </a:p>
          <a:p>
            <a:pPr>
              <a:buNone/>
            </a:pPr>
            <a:endParaRPr lang="en-US" sz="2000" dirty="0" smtClean="0"/>
          </a:p>
          <a:p>
            <a:pPr>
              <a:buNone/>
            </a:pPr>
            <a:r>
              <a:rPr lang="en-US" dirty="0" smtClean="0"/>
              <a:t>Positive Feedback Mechanisms: </a:t>
            </a:r>
          </a:p>
          <a:p>
            <a:pPr>
              <a:buNone/>
            </a:pPr>
            <a:r>
              <a:rPr lang="en-US" sz="2000" dirty="0" smtClean="0"/>
              <a:t>Are those which the stimulus causes the change that increases rather than decreases back to the original stimulus's. A positive feedback would be the action of a potential nerve cell. </a:t>
            </a:r>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DIABETES?</a:t>
            </a:r>
            <a:endParaRPr lang="en-US" dirty="0"/>
          </a:p>
        </p:txBody>
      </p:sp>
      <p:sp>
        <p:nvSpPr>
          <p:cNvPr id="3" name="Content Placeholder 2"/>
          <p:cNvSpPr>
            <a:spLocks noGrp="1"/>
          </p:cNvSpPr>
          <p:nvPr>
            <p:ph idx="1"/>
          </p:nvPr>
        </p:nvSpPr>
        <p:spPr/>
        <p:txBody>
          <a:bodyPr>
            <a:normAutofit/>
          </a:bodyPr>
          <a:lstStyle/>
          <a:p>
            <a:pPr algn="ctr">
              <a:buNone/>
            </a:pPr>
            <a:r>
              <a:rPr lang="en-US" sz="1900" dirty="0" smtClean="0"/>
              <a:t>Diabetes is a disorder of the metabolism, the way our bodies uses food for growth and energy. Most of the food we eat is broken down into glucose, and creates sugar in our blood. Glucose is the main component of fuel for the body. After digestion, glucose goes through the bloodstream, where it is used by cells for growth and energy. For glucose to get into cells, insulin must be provided.</a:t>
            </a:r>
          </a:p>
          <a:p>
            <a:pPr algn="ctr">
              <a:buNone/>
            </a:pPr>
            <a:endParaRPr lang="en-US" sz="1900" dirty="0" smtClean="0"/>
          </a:p>
          <a:p>
            <a:pPr algn="ctr">
              <a:buNone/>
            </a:pPr>
            <a:r>
              <a:rPr lang="en-US" sz="1900" dirty="0" smtClean="0"/>
              <a:t> Insulin is a hormone made by the pancreas, it is a large gland behind the stomach. When we eat, the pancreas automatically makes the right amount of insulin to move glucose from blood into our cells. In people with diabetes the pancreas either makes little or no insulin, or the cells do not respond well to the insulin that is produced. Glucose builds up in the blood, overflows into the urine, and passes out of the body. Either way, the body loses its main source of fuel even though the blood contains large amounts of sugar.</a:t>
            </a:r>
          </a:p>
          <a:p>
            <a:endParaRPr lang="en-US" dirty="0"/>
          </a:p>
        </p:txBody>
      </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23015">
            <a:off x="500034" y="642918"/>
            <a:ext cx="8229600" cy="1143000"/>
          </a:xfrm>
        </p:spPr>
        <p:txBody>
          <a:bodyPr>
            <a:noAutofit/>
          </a:bodyPr>
          <a:lstStyle/>
          <a:p>
            <a:r>
              <a:rPr lang="en-US" sz="6600" dirty="0" smtClean="0"/>
              <a:t>What type of Diabetes?</a:t>
            </a:r>
            <a:endParaRPr lang="en-US" sz="6600" dirty="0"/>
          </a:p>
        </p:txBody>
      </p:sp>
      <p:sp>
        <p:nvSpPr>
          <p:cNvPr id="6" name="TextBox 5"/>
          <p:cNvSpPr txBox="1"/>
          <p:nvPr/>
        </p:nvSpPr>
        <p:spPr>
          <a:xfrm>
            <a:off x="2857488" y="3000372"/>
            <a:ext cx="3214710" cy="2585323"/>
          </a:xfrm>
          <a:prstGeom prst="rect">
            <a:avLst/>
          </a:prstGeom>
          <a:noFill/>
        </p:spPr>
        <p:txBody>
          <a:bodyPr wrap="square" rtlCol="0">
            <a:spAutoFit/>
          </a:bodyPr>
          <a:lstStyle/>
          <a:p>
            <a:pPr algn="ctr"/>
            <a:r>
              <a:rPr lang="en-US" b="1" u="sng" dirty="0" smtClean="0"/>
              <a:t>Type 1:</a:t>
            </a:r>
          </a:p>
          <a:p>
            <a:pPr algn="ctr"/>
            <a:r>
              <a:rPr lang="en-US" dirty="0" smtClean="0"/>
              <a:t> Diabetes  is  generally genetic, which is known as type 1  diabetes.</a:t>
            </a:r>
          </a:p>
          <a:p>
            <a:pPr algn="ctr"/>
            <a:endParaRPr lang="en-US" dirty="0" smtClean="0"/>
          </a:p>
          <a:p>
            <a:pPr algn="ctr"/>
            <a:r>
              <a:rPr lang="en-US" b="1" u="sng" dirty="0" smtClean="0"/>
              <a:t>Type 2: </a:t>
            </a:r>
          </a:p>
          <a:p>
            <a:pPr algn="ctr"/>
            <a:r>
              <a:rPr lang="en-US" dirty="0" smtClean="0"/>
              <a:t>  This type of Diabetes can usually be healed by healthy diet and fitness .                               </a:t>
            </a:r>
            <a:endParaRPr lang="en-US" dirty="0"/>
          </a:p>
        </p:txBody>
      </p:sp>
      <p:pic>
        <p:nvPicPr>
          <p:cNvPr id="1027" name="Picture 3"/>
          <p:cNvPicPr>
            <a:picLocks noChangeAspect="1" noChangeArrowheads="1"/>
          </p:cNvPicPr>
          <p:nvPr/>
        </p:nvPicPr>
        <p:blipFill>
          <a:blip r:embed="rId3"/>
          <a:srcRect/>
          <a:stretch>
            <a:fillRect/>
          </a:stretch>
        </p:blipFill>
        <p:spPr bwMode="auto">
          <a:xfrm>
            <a:off x="285719" y="2071678"/>
            <a:ext cx="2734489" cy="4143404"/>
          </a:xfrm>
          <a:prstGeom prst="rect">
            <a:avLst/>
          </a:prstGeom>
          <a:noFill/>
          <a:ln w="9525">
            <a:noFill/>
            <a:miter lim="800000"/>
            <a:headEnd/>
            <a:tailEnd/>
          </a:ln>
        </p:spPr>
      </p:pic>
      <p:pic>
        <p:nvPicPr>
          <p:cNvPr id="1028" name="Picture 4"/>
          <p:cNvPicPr>
            <a:picLocks noGrp="1" noChangeAspect="1" noChangeArrowheads="1"/>
          </p:cNvPicPr>
          <p:nvPr>
            <p:ph idx="1"/>
          </p:nvPr>
        </p:nvPicPr>
        <p:blipFill>
          <a:blip r:embed="rId4"/>
          <a:srcRect/>
          <a:stretch>
            <a:fillRect/>
          </a:stretch>
        </p:blipFill>
        <p:spPr bwMode="auto">
          <a:xfrm>
            <a:off x="6072198" y="2714620"/>
            <a:ext cx="3071802" cy="3500462"/>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71480"/>
            <a:ext cx="8229600" cy="1143000"/>
          </a:xfrm>
        </p:spPr>
        <p:txBody>
          <a:bodyPr>
            <a:normAutofit fontScale="90000"/>
          </a:bodyPr>
          <a:lstStyle/>
          <a:p>
            <a:r>
              <a:rPr lang="en-US" sz="3100" dirty="0" smtClean="0"/>
              <a:t>FIVE TOP STEPS FOR </a:t>
            </a:r>
            <a:br>
              <a:rPr lang="en-US" sz="3100" dirty="0" smtClean="0"/>
            </a:br>
            <a:r>
              <a:rPr lang="en-US" sz="3100" dirty="0" smtClean="0"/>
              <a:t>AVOIDING OR REVERSING </a:t>
            </a:r>
            <a:br>
              <a:rPr lang="en-US" sz="3100" dirty="0" smtClean="0"/>
            </a:br>
            <a:r>
              <a:rPr lang="en-US" sz="3100" dirty="0" smtClean="0"/>
              <a:t>THE THREAT OF DIABETES...</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651510" indent="-514350">
              <a:buAutoNum type="arabicPeriod"/>
            </a:pPr>
            <a:r>
              <a:rPr lang="en-US" dirty="0" smtClean="0"/>
              <a:t>EAT WISELY!</a:t>
            </a:r>
          </a:p>
          <a:p>
            <a:pPr marL="651510" indent="-514350">
              <a:buNone/>
            </a:pPr>
            <a:endParaRPr lang="en-US" dirty="0" smtClean="0"/>
          </a:p>
          <a:p>
            <a:pPr marL="651510" indent="-514350">
              <a:buNone/>
            </a:pPr>
            <a:r>
              <a:rPr lang="en-US" dirty="0" smtClean="0"/>
              <a:t>2. GET MOVING!</a:t>
            </a:r>
          </a:p>
          <a:p>
            <a:pPr marL="651510" indent="-514350">
              <a:buNone/>
            </a:pPr>
            <a:endParaRPr lang="en-US" dirty="0" smtClean="0"/>
          </a:p>
          <a:p>
            <a:pPr marL="651510" indent="-514350">
              <a:buNone/>
            </a:pPr>
            <a:r>
              <a:rPr lang="en-US" dirty="0" smtClean="0"/>
              <a:t>3. SAY HELLO TO THE SUN!</a:t>
            </a:r>
          </a:p>
          <a:p>
            <a:pPr marL="651510" indent="-514350">
              <a:buNone/>
            </a:pPr>
            <a:endParaRPr lang="en-US" dirty="0" smtClean="0"/>
          </a:p>
          <a:p>
            <a:pPr marL="651510" indent="-514350">
              <a:buNone/>
            </a:pPr>
            <a:r>
              <a:rPr lang="en-US" dirty="0" smtClean="0"/>
              <a:t>4. SHED THOSE EXTRA KILOS!</a:t>
            </a:r>
          </a:p>
          <a:p>
            <a:pPr marL="651510" indent="-514350">
              <a:buNone/>
            </a:pPr>
            <a:endParaRPr lang="en-US" dirty="0" smtClean="0"/>
          </a:p>
          <a:p>
            <a:pPr marL="651510" indent="-514350">
              <a:buNone/>
            </a:pPr>
            <a:r>
              <a:rPr lang="en-US" dirty="0" smtClean="0"/>
              <a:t>5. TAKE GLUCOSE-BALANCE!</a:t>
            </a:r>
            <a:endParaRPr lang="en-US" dirty="0"/>
          </a:p>
        </p:txBody>
      </p:sp>
      <p:pic>
        <p:nvPicPr>
          <p:cNvPr id="4" name="Picture 3" descr="http://www.glucosebalance.co.uk/1.jpg"/>
          <p:cNvPicPr/>
          <p:nvPr/>
        </p:nvPicPr>
        <p:blipFill>
          <a:blip r:embed="rId3"/>
          <a:srcRect/>
          <a:stretch>
            <a:fillRect/>
          </a:stretch>
        </p:blipFill>
        <p:spPr bwMode="auto">
          <a:xfrm>
            <a:off x="3571868" y="1643050"/>
            <a:ext cx="1571636" cy="785818"/>
          </a:xfrm>
          <a:prstGeom prst="rect">
            <a:avLst/>
          </a:prstGeom>
          <a:noFill/>
          <a:ln w="9525">
            <a:noFill/>
            <a:miter lim="800000"/>
            <a:headEnd/>
            <a:tailEnd/>
          </a:ln>
        </p:spPr>
      </p:pic>
      <p:pic>
        <p:nvPicPr>
          <p:cNvPr id="5" name="Picture 4" descr="http://www.glucosebalance.co.uk/2.jpg"/>
          <p:cNvPicPr/>
          <p:nvPr/>
        </p:nvPicPr>
        <p:blipFill>
          <a:blip r:embed="rId4"/>
          <a:srcRect/>
          <a:stretch>
            <a:fillRect/>
          </a:stretch>
        </p:blipFill>
        <p:spPr bwMode="auto">
          <a:xfrm>
            <a:off x="3643306" y="2571744"/>
            <a:ext cx="1238252" cy="714375"/>
          </a:xfrm>
          <a:prstGeom prst="rect">
            <a:avLst/>
          </a:prstGeom>
          <a:noFill/>
          <a:ln w="9525">
            <a:noFill/>
            <a:miter lim="800000"/>
            <a:headEnd/>
            <a:tailEnd/>
          </a:ln>
        </p:spPr>
      </p:pic>
      <p:pic>
        <p:nvPicPr>
          <p:cNvPr id="6" name="Picture 5" descr="http://www.glucosebalance.co.uk/3.jpg"/>
          <p:cNvPicPr/>
          <p:nvPr/>
        </p:nvPicPr>
        <p:blipFill>
          <a:blip r:embed="rId5"/>
          <a:srcRect/>
          <a:stretch>
            <a:fillRect/>
          </a:stretch>
        </p:blipFill>
        <p:spPr bwMode="auto">
          <a:xfrm>
            <a:off x="5500694" y="3357562"/>
            <a:ext cx="1109665" cy="833439"/>
          </a:xfrm>
          <a:prstGeom prst="rect">
            <a:avLst/>
          </a:prstGeom>
          <a:noFill/>
          <a:ln w="9525">
            <a:noFill/>
            <a:miter lim="800000"/>
            <a:headEnd/>
            <a:tailEnd/>
          </a:ln>
        </p:spPr>
      </p:pic>
      <p:pic>
        <p:nvPicPr>
          <p:cNvPr id="7" name="Picture 6" descr="http://www.glucosebalance.co.uk/4.jpg"/>
          <p:cNvPicPr/>
          <p:nvPr/>
        </p:nvPicPr>
        <p:blipFill>
          <a:blip r:embed="rId6"/>
          <a:srcRect/>
          <a:stretch>
            <a:fillRect/>
          </a:stretch>
        </p:blipFill>
        <p:spPr bwMode="auto">
          <a:xfrm>
            <a:off x="6357950" y="4500570"/>
            <a:ext cx="1905000" cy="714375"/>
          </a:xfrm>
          <a:prstGeom prst="rect">
            <a:avLst/>
          </a:prstGeom>
          <a:noFill/>
          <a:ln w="9525">
            <a:noFill/>
            <a:miter lim="800000"/>
            <a:headEnd/>
            <a:tailEnd/>
          </a:ln>
        </p:spPr>
      </p:pic>
      <p:pic>
        <p:nvPicPr>
          <p:cNvPr id="8" name="Picture 7" descr="http://www.glucosebalance.co.uk/5.jpg"/>
          <p:cNvPicPr/>
          <p:nvPr/>
        </p:nvPicPr>
        <p:blipFill>
          <a:blip r:embed="rId7"/>
          <a:srcRect/>
          <a:stretch>
            <a:fillRect/>
          </a:stretch>
        </p:blipFill>
        <p:spPr bwMode="auto">
          <a:xfrm>
            <a:off x="6072198" y="5357826"/>
            <a:ext cx="1214446" cy="928694"/>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Blood / Sugar Regulation</a:t>
            </a:r>
            <a:br>
              <a:rPr lang="en-US" dirty="0" smtClean="0"/>
            </a:br>
            <a:endParaRPr lang="en-US" dirty="0"/>
          </a:p>
        </p:txBody>
      </p:sp>
      <p:sp>
        <p:nvSpPr>
          <p:cNvPr id="3" name="Content Placeholder 2"/>
          <p:cNvSpPr>
            <a:spLocks noGrp="1"/>
          </p:cNvSpPr>
          <p:nvPr>
            <p:ph idx="1"/>
          </p:nvPr>
        </p:nvSpPr>
        <p:spPr>
          <a:xfrm>
            <a:off x="428596" y="1285860"/>
            <a:ext cx="8229600" cy="4709160"/>
          </a:xfrm>
        </p:spPr>
        <p:txBody>
          <a:bodyPr>
            <a:normAutofit/>
          </a:bodyPr>
          <a:lstStyle/>
          <a:p>
            <a:pPr algn="ctr">
              <a:buNone/>
            </a:pPr>
            <a:r>
              <a:rPr lang="en-US" sz="2400" dirty="0" smtClean="0"/>
              <a:t>The body requires volumes of glucose in order to make ATP. Two hormones are responsible for controlling the concentration of glucose in the blood. These are insulin and glucagon. The diagram shows the principle of negative feedback control in action involving blood/sugar levels.</a:t>
            </a:r>
          </a:p>
          <a:p>
            <a:pPr>
              <a:buNone/>
            </a:pPr>
            <a:endParaRPr lang="en-US" dirty="0" smtClean="0"/>
          </a:p>
          <a:p>
            <a:pPr>
              <a:buNone/>
            </a:pPr>
            <a:endParaRPr lang="en-US" dirty="0" smtClean="0"/>
          </a:p>
          <a:p>
            <a:pPr>
              <a:buNone/>
            </a:pPr>
            <a:endParaRPr lang="en-US" dirty="0" smtClean="0"/>
          </a:p>
          <a:p>
            <a:pPr>
              <a:buNone/>
            </a:pPr>
            <a:endParaRPr lang="en-US" dirty="0" smtClean="0"/>
          </a:p>
        </p:txBody>
      </p:sp>
      <p:pic>
        <p:nvPicPr>
          <p:cNvPr id="4" name="Picture 3" descr="Blood Sugar Regulation"/>
          <p:cNvPicPr/>
          <p:nvPr/>
        </p:nvPicPr>
        <p:blipFill>
          <a:blip r:embed="rId3"/>
          <a:srcRect/>
          <a:stretch>
            <a:fillRect/>
          </a:stretch>
        </p:blipFill>
        <p:spPr bwMode="auto">
          <a:xfrm>
            <a:off x="2071670" y="4357694"/>
            <a:ext cx="4857784" cy="1928826"/>
          </a:xfrm>
          <a:prstGeom prst="rect">
            <a:avLst/>
          </a:prstGeom>
          <a:noFill/>
          <a:ln w="9525">
            <a:noFill/>
            <a:miter lim="800000"/>
            <a:headEnd/>
            <a:tailEnd/>
          </a:ln>
        </p:spPr>
      </p:pic>
      <p:cxnSp>
        <p:nvCxnSpPr>
          <p:cNvPr id="9" name="Straight Arrow Connector 8"/>
          <p:cNvCxnSpPr/>
          <p:nvPr/>
        </p:nvCxnSpPr>
        <p:spPr>
          <a:xfrm rot="5400000">
            <a:off x="2678893" y="396478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3321835" y="396478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3963983" y="3964785"/>
            <a:ext cx="50086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4536281" y="396478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5142710" y="4000504"/>
            <a:ext cx="42942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5715008" y="400050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273</TotalTime>
  <Words>835</Words>
  <Application>Microsoft Office PowerPoint</Application>
  <PresentationFormat>On-screen Show (4:3)</PresentationFormat>
  <Paragraphs>64</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GLUCOSE</vt:lpstr>
      <vt:lpstr>DEFINITION OF HOMEOSTASIS</vt:lpstr>
      <vt:lpstr>DEFINITION OF GLUCOSE</vt:lpstr>
      <vt:lpstr>NEGATIVE FEEDBACK  CONTROL</vt:lpstr>
      <vt:lpstr>POSITIVE AND NEGATIVE FEEDBACK</vt:lpstr>
      <vt:lpstr>WHAT IS DIABETES?</vt:lpstr>
      <vt:lpstr>What type of Diabetes?</vt:lpstr>
      <vt:lpstr>FIVE TOP STEPS FOR  AVOIDING OR REVERSING  THE THREAT OF DIABETES... </vt:lpstr>
      <vt:lpstr>Blood / Sugar Regulation </vt:lpstr>
      <vt:lpstr>Pancreas Receptors </vt:lpstr>
      <vt:lpstr>The Liver </vt:lpstr>
      <vt:lpstr>BLOOD GLUCOSE</vt:lpstr>
      <vt:lpstr>Slide 13</vt:lpstr>
    </vt:vector>
  </TitlesOfParts>
  <Company>HALLAM SECONDARY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GLUCOSE</dc:title>
  <dc:creator>web0002</dc:creator>
  <cp:lastModifiedBy>mo</cp:lastModifiedBy>
  <cp:revision>29</cp:revision>
  <dcterms:created xsi:type="dcterms:W3CDTF">2009-07-23T22:59:19Z</dcterms:created>
  <dcterms:modified xsi:type="dcterms:W3CDTF">2009-08-04T12:12:33Z</dcterms:modified>
</cp:coreProperties>
</file>